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42907-A3BC-4AD5-885F-A3F9BC50982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E2E86-723E-4EA7-A028-69DE41A0E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E2E86-723E-4EA7-A028-69DE41A0E8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8CBA-FF7E-494B-8B4E-81A676F35E5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43FF-1F28-4B9E-849E-44BA442F1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500174"/>
            <a:ext cx="4857784" cy="38576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Оборона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Могилева</a:t>
            </a:r>
            <a:r>
              <a:rPr lang="ru-RU" sz="5400" b="1" dirty="0" smtClean="0">
                <a:latin typeface="Complex" pitchFamily="2" charset="0"/>
                <a:cs typeface="Complex" pitchFamily="2" charset="0"/>
              </a:rPr>
              <a:t/>
            </a:r>
            <a:br>
              <a:rPr lang="ru-RU" sz="5400" b="1" dirty="0" smtClean="0">
                <a:latin typeface="Complex" pitchFamily="2" charset="0"/>
                <a:cs typeface="Complex" pitchFamily="2" charset="0"/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1941 г.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8" name="Рисунок 7" descr="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4071966" cy="4087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8280102_panzer-mogilev-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412632" cy="4768465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550070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ru-RU" sz="2600" b="1" dirty="0" smtClean="0">
                <a:latin typeface="Complex" pitchFamily="2" charset="0"/>
                <a:cs typeface="Complex" pitchFamily="2" charset="0"/>
              </a:rPr>
              <a:t>Буйничское поле 14 июля 1941 года. Фото П.Трошкина</a:t>
            </a:r>
            <a:r>
              <a:rPr lang="ru-RU" sz="3200" dirty="0" smtClean="0"/>
              <a:t> 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plex" pitchFamily="2" charset="0"/>
              <a:ea typeface="+mn-ea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79020_panzer-531-mogilev-19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367045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Подбитый немецкий танк T III из состава 3-го взвода  5-й роты. На заднем плане немецкий бронетранспортер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. Фото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  П.Трошкина  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Штурм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Могилева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(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17-25 июля)</a:t>
            </a:r>
            <a:r>
              <a:rPr lang="ru-RU" sz="3600" b="1" dirty="0" smtClean="0">
                <a:latin typeface="Complex" pitchFamily="2" charset="0"/>
                <a:cs typeface="Complex" pitchFamily="2" charset="0"/>
              </a:rPr>
              <a:t/>
            </a:r>
            <a:br>
              <a:rPr lang="ru-RU" sz="3600" b="1" dirty="0" smtClean="0">
                <a:latin typeface="Complex" pitchFamily="2" charset="0"/>
                <a:cs typeface="Complex" pitchFamily="2" charset="0"/>
              </a:rPr>
            </a:br>
            <a:endParaRPr lang="ru-RU" sz="3600" dirty="0">
              <a:latin typeface="Complex" pitchFamily="2" charset="0"/>
              <a:cs typeface="Complex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786742" cy="3929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17 июля начался штурм Могилёва силами 7-го армейского корпуса генерала артиллерии В. </a:t>
            </a:r>
            <a:r>
              <a:rPr lang="ru-RU" sz="2200" b="1" spc="-150" dirty="0" err="1" smtClean="0">
                <a:latin typeface="Complex" pitchFamily="2" charset="0"/>
                <a:cs typeface="Complex" pitchFamily="2" charset="0"/>
              </a:rPr>
              <a:t>Фармбахера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 при поддержке танков 3-й танковой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дивизии.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В районе Могилева оказались полностью блокированы соединения 13-й армии: 61-й стрелковый корпус и 20-й механизированный корпус. Боеприпасы подавались самолетами, однако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на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полноценное снабжение окруженных войск не приходилось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.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Немецкие войска постепенно теснили советские войска. </a:t>
            </a:r>
            <a:endParaRPr lang="ru-RU" sz="2200" b="1" spc="-150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472518" cy="1500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23 июля начались уличные бои; противник прорвался к железнодорожному вокзалу и занял аэродром Луполово, который использовался для снабжения окружённых в Могилёве войск. </a:t>
            </a:r>
            <a:endParaRPr lang="ru-RU" sz="2200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4" name="Рисунок 3" descr="osvob-mogileva-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43182"/>
            <a:ext cx="5692934" cy="3641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857364"/>
            <a:ext cx="30718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Связь штаба 61-го корпуса с 172-й стрелковой дивизией, которая оборонялась непосредственно в Могилёве, прервалась. Таким образом, Могилёвский «котёл» был рассечен.</a:t>
            </a: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Оставление Могилева (26 июля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На совещании командиров окружённых соединений в деревне Сухари (26 км восточнее Могилёва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) обсуждалась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возможность вывода оставшихся сил корпуса из окружения. Было решено начать прорыв вечером этого же дня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.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В ночь на 26 июля остатки 61-го стрелкового корпуса тремя колоннами начали прорыв из окружения в направлении Чаусы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.</a:t>
            </a:r>
            <a:r>
              <a:rPr lang="ru-RU" sz="2400" b="1" dirty="0" smtClean="0"/>
              <a:t>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Попытка организованного выхода 61-го корпуса из окружения не удалась: после двухдневных боёв его командир генерал-майор Ф. А. Бакунин приказал пробиваться на восток мелкими группами, перед этим уничтожив всю технику и разогнав лошадей. Сам Бакунин вывел из окружения группу в 140 человек.</a:t>
            </a:r>
            <a:endParaRPr lang="ru-RU" sz="2200" b="1" spc="-150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Заключение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186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Трудно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дать оценку этой легендарной странице военной истории. Вместе с тем, цифры говорят: в боях под Могилевом немцы потеряли 24 самолета, около 200 танков, 400 мотоциклов, 500 автомашин. Было уничтожено 15 тысяч и взято в плен около 2 тысяч солдат и офицеров. Эти силы немцев, стремившихся к Москве, не дошли до нее, а закончили свой путь на подступах к Могилеву. Именно возле Могилёва впервые в той войне были остановлены стремительно двигавшиеся на восток танковые части немецкой армии.</a:t>
            </a:r>
            <a:endParaRPr lang="ru-RU" sz="2200" b="1" spc="-150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Память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  <p:pic>
        <p:nvPicPr>
          <p:cNvPr id="4" name="Рисунок 3" descr="__1_20131122_1316067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6860371" cy="457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57214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В память о боях 172-й стрелковой дивизии 9 мая 1995 года был открыт мемориальный комплекс «Буйничское поле». Автор архитектор Владимир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Чаленко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290"/>
            <a:ext cx="6637546" cy="4214842"/>
          </a:xfrm>
        </p:spPr>
      </p:pic>
      <p:sp>
        <p:nvSpPr>
          <p:cNvPr id="7" name="Прямоугольник 6"/>
          <p:cNvSpPr/>
          <p:nvPr/>
        </p:nvSpPr>
        <p:spPr>
          <a:xfrm>
            <a:off x="142844" y="4643446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У деревни Гаи находится памятник батальону милиции, 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 героически 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защищавшему город Могилев в дни Великой Отечественной войны. Чтобы увековечить подвиг мужественных бойцов батальона милиции, благодарные потомки воздвигли монумент. Для поколения он является символом мужества, любви к родной земле, напоминанием о горе, которое принесла война.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Подготовил:</a:t>
            </a: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Студент группы </a:t>
            </a: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ЭП-320</a:t>
            </a:r>
          </a:p>
          <a:p>
            <a:pPr marL="0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Сазонов М.А.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nsk194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00438"/>
            <a:ext cx="4357718" cy="3001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Предшествующие события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2428892"/>
          </a:xfrm>
        </p:spPr>
        <p:txBody>
          <a:bodyPr>
            <a:noAutofit/>
          </a:bodyPr>
          <a:lstStyle/>
          <a:p>
            <a:pPr marL="0" indent="722313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После взятия Минска и разгрома основных сил советского Западного фронта в Белостокском и Минском «котлах» немецкие моторизованные корпуса начали продвижение к рубежу рек Западная Двина и Днепр с тем, чтобы оттуда начать новое наступление на Московском направлении. </a:t>
            </a:r>
          </a:p>
          <a:p>
            <a:pPr marL="0" indent="722313" algn="just">
              <a:buNone/>
            </a:pPr>
            <a:endParaRPr lang="ru-RU" sz="2200" b="1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6" name="Рисунок 5" descr="95345107DA670F0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4006355" cy="2478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4071966" cy="550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Преодолев слабую оборону советских 20-го мехкорпуса и 4-го воздушно-десантного корпуса на реках Березина и Друть, немецкий 46-й моторизованный корпус 2-й танковой группы генерал-полковника Гейнца Гудериана вышел на подступы к Могилеву. К Днепру придвинулись и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остальные мотокорпуса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2-й танковой группы.</a:t>
            </a:r>
            <a:endParaRPr lang="ru-RU" sz="2200" spc="-150" dirty="0"/>
          </a:p>
        </p:txBody>
      </p:sp>
      <p:pic>
        <p:nvPicPr>
          <p:cNvPr id="4" name="Рисунок 3" descr="Гудери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90"/>
            <a:ext cx="3357586" cy="4599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492919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Гейнц Вильгельм Гудериан</a:t>
            </a:r>
          </a:p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«Быстроходный Хайнц» (нем. </a:t>
            </a:r>
            <a:r>
              <a:rPr lang="ru-RU" b="1" i="1" dirty="0" err="1" smtClean="0">
                <a:latin typeface="Complex" pitchFamily="2" charset="0"/>
                <a:cs typeface="Complex" pitchFamily="2" charset="0"/>
              </a:rPr>
              <a:t>Schneller</a:t>
            </a:r>
            <a:r>
              <a:rPr lang="ru-RU" b="1" i="1" dirty="0" smtClean="0">
                <a:latin typeface="Complex" pitchFamily="2" charset="0"/>
                <a:cs typeface="Complex" pitchFamily="2" charset="0"/>
              </a:rPr>
              <a:t> </a:t>
            </a:r>
            <a:r>
              <a:rPr lang="ru-RU" b="1" i="1" dirty="0" err="1" smtClean="0">
                <a:latin typeface="Complex" pitchFamily="2" charset="0"/>
                <a:cs typeface="Complex" pitchFamily="2" charset="0"/>
              </a:rPr>
              <a:t>Heinz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)</a:t>
            </a:r>
          </a:p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(17.06.1888 - 14.05.1954)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714908" cy="6429420"/>
          </a:xfrm>
        </p:spPr>
        <p:txBody>
          <a:bodyPr>
            <a:noAutofit/>
          </a:bodyPr>
          <a:lstStyle/>
          <a:p>
            <a:pPr marL="0" indent="711200">
              <a:buNone/>
            </a:pP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5 июля прибывший из-под Орши штаб 61-го стрелкового корпуса генерал-майора Ф. А. Бакунина принял командование над тремя стрелковыми дивизиями в районе Могилёва (53-й полковника И. Я. Бартенева, 110-й полковника В. А. </a:t>
            </a:r>
            <a:r>
              <a:rPr lang="ru-RU" sz="2200" b="1" dirty="0" err="1" smtClean="0">
                <a:latin typeface="Complex" pitchFamily="2" charset="0"/>
                <a:cs typeface="Complex" pitchFamily="2" charset="0"/>
              </a:rPr>
              <a:t>Хлебцева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 и 172-й 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генерал-майора 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М. Т. Романова). С этого же дня передовые отряды этих советских дивизий приняли участие в сдерживающих боях западнее Могилёва.</a:t>
            </a:r>
            <a:endParaRPr lang="ru-RU" sz="2200" b="1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4" name="Рисунок 3" descr="Бакун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42918"/>
            <a:ext cx="3571900" cy="4607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550070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Бакунин Федор Алексеевич</a:t>
            </a:r>
          </a:p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(02.03.1898 – 22.01.1984)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572560" cy="2500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7 июля 61-й корпус был подчинен штабу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13-й армии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, который отступал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от</a:t>
            </a:r>
            <a:r>
              <a:rPr lang="en-US" sz="2200" b="1" spc="-150" dirty="0" smtClean="0">
                <a:latin typeface="Complex" pitchFamily="2" charset="0"/>
                <a:cs typeface="Complex" pitchFamily="2" charset="0"/>
              </a:rPr>
              <a:t>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самого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 Молодечно. Как раз в этот день командующий армией 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генерал-лейтенант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 П. М. Филатов был тяжело ранен (умер в госпитале в Москве 14 июля 1941 года), новым командующим был назначен генерал-лейтенант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 Ф. 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Н. Ремезов</a:t>
            </a:r>
            <a:r>
              <a:rPr lang="ru-RU" sz="2200" b="1" dirty="0" smtClean="0">
                <a:latin typeface="Complex" pitchFamily="2" charset="0"/>
                <a:cs typeface="Complex" pitchFamily="2" charset="0"/>
              </a:rPr>
              <a:t>.</a:t>
            </a:r>
            <a:endParaRPr lang="ru-RU" sz="2200" b="1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5" name="Рисунок 4" descr="250px-Пётр_Михайлович_Филато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86058"/>
            <a:ext cx="2214578" cy="3174228"/>
          </a:xfrm>
          <a:prstGeom prst="rect">
            <a:avLst/>
          </a:prstGeom>
        </p:spPr>
      </p:pic>
      <p:pic>
        <p:nvPicPr>
          <p:cNvPr id="6" name="Рисунок 5" descr="RemezovF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786058"/>
            <a:ext cx="2214578" cy="3163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600076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Филатов Петр Михайлович</a:t>
            </a:r>
          </a:p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(18.08.1893 – 14.07.1941)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600076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Федор Никитич Ремезов</a:t>
            </a:r>
          </a:p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(07.06.1896 – 17.06.1990)</a:t>
            </a:r>
            <a:endParaRPr lang="ru-RU" b="1" dirty="0"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Действия сторон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61436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10-11 июля началось форсирование Днепра тремя моторизованными корпусами 2-й танковой группы генерал-полковника Гейнца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Гудериана: 47-й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мотокорпус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занял плацдарм в районе Копысь южнее Орши, откуда начал наступление на 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Смоленск, 46-й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мотокорпус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занял плацдарм в районе 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Шклова, 24-й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мотокорпус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форсировал Днепр южнее Могилева и захватил плацдарм в районе Старого Быхова (у деревни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Борколабово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). Расширяя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этот плацдарм, 24-й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мотокорпус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11 июля взял под контроль шоссе Могилев—Гомель, его передовые отряды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направлены к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 Пропойску и Могилеву.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Атаки советских войск с целью ликвидировать немецкие плацдармы не увенчались успехом. Выведенный из боя 20-й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мехкорпус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, получивший приказ атаковать немецкий плацдарм в районе Шклова, сумел сосредоточиться и начать наступление только 17 июля, когда противник </a:t>
            </a:r>
            <a:r>
              <a:rPr lang="ru-RU" sz="1900" b="1" spc="-150" dirty="0" smtClean="0"/>
              <a:t>уже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подтянул пехотные соединения и укрепился.</a:t>
            </a:r>
          </a:p>
          <a:p>
            <a:endParaRPr lang="ru-RU"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ut.2.PzArmee-Abzeich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2850812" cy="3571900"/>
          </a:xfrm>
        </p:spPr>
      </p:pic>
      <p:pic>
        <p:nvPicPr>
          <p:cNvPr id="7" name="Рисунок 6" descr="Red_Army_flag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357298"/>
            <a:ext cx="3643338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2" y="4000504"/>
            <a:ext cx="40719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61-я стрелковая </a:t>
            </a:r>
            <a:r>
              <a:rPr lang="ru-RU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дивизия</a:t>
            </a:r>
            <a:endParaRPr lang="en-US" sz="2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Войска: 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сухопутные</a:t>
            </a:r>
            <a:endParaRPr lang="ru-RU" b="1" spc="-150" dirty="0" smtClean="0">
              <a:latin typeface="Complex" pitchFamily="2" charset="0"/>
              <a:cs typeface="Complex" pitchFamily="2" charset="0"/>
            </a:endParaRP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Род войск</a:t>
            </a:r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: 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пехота</a:t>
            </a:r>
            <a:endParaRPr lang="ru-RU" b="1" spc="-150" dirty="0" smtClean="0">
              <a:latin typeface="Complex" pitchFamily="2" charset="0"/>
              <a:cs typeface="Complex" pitchFamily="2" charset="0"/>
            </a:endParaRP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Сформирована</a:t>
            </a:r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: 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1939</a:t>
            </a:r>
            <a:endParaRPr lang="ru-RU" b="1" spc="-150" dirty="0" smtClean="0">
              <a:latin typeface="Complex" pitchFamily="2" charset="0"/>
              <a:cs typeface="Complex" pitchFamily="2" charset="0"/>
            </a:endParaRP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Расформирована: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19.09.1941</a:t>
            </a:r>
            <a:endParaRPr lang="ru-RU" b="1" spc="-150" dirty="0" smtClean="0">
              <a:latin typeface="Complex" pitchFamily="2" charset="0"/>
              <a:cs typeface="Complex" pitchFamily="2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57695"/>
            <a:ext cx="46434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2-я танковая </a:t>
            </a:r>
            <a:r>
              <a:rPr lang="ru-RU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армия</a:t>
            </a: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Род войск: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 танковая армия</a:t>
            </a: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Сформирована: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 1940</a:t>
            </a: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Расформирована: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 1945</a:t>
            </a:r>
            <a:endParaRPr lang="ru-RU" b="1" spc="-150" dirty="0" smtClean="0">
              <a:latin typeface="Complex" pitchFamily="2" charset="0"/>
              <a:cs typeface="Complex" pitchFamily="2" charset="0"/>
            </a:endParaRPr>
          </a:p>
          <a:p>
            <a:pPr algn="ctr" fontAlgn="t"/>
            <a:r>
              <a:rPr lang="ru-RU" b="1" u="sng" spc="-150" dirty="0" smtClean="0">
                <a:latin typeface="Complex" pitchFamily="2" charset="0"/>
                <a:cs typeface="Complex" pitchFamily="2" charset="0"/>
              </a:rPr>
              <a:t>Прозвища: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 Танковая 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группа «Гудериан</a:t>
            </a:r>
            <a:r>
              <a:rPr lang="ru-RU" b="1" spc="-150" dirty="0" smtClean="0">
                <a:latin typeface="Complex" pitchFamily="2" charset="0"/>
                <a:cs typeface="Complex" pitchFamily="2" charset="0"/>
              </a:rPr>
              <a:t>»</a:t>
            </a:r>
            <a:endParaRPr lang="ru-RU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Окружение Могилева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(10-16 июля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itchFamily="2" charset="0"/>
                <a:cs typeface="Complex" pitchFamily="2" charset="0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itchFamily="2" charset="0"/>
              <a:cs typeface="Complex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214842" cy="5572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12 июля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немецкая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3-я танковая дивизия генерал-лейтенанта В. Моделя попыталась прорваться к городу с юга вдоль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Бобруйского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шоссе, но после тяжелого 14-часового боя в районе </a:t>
            </a:r>
            <a:r>
              <a:rPr lang="ru-RU" sz="1900" b="1" spc="-150" dirty="0" err="1" smtClean="0">
                <a:latin typeface="Complex" pitchFamily="2" charset="0"/>
                <a:cs typeface="Complex" pitchFamily="2" charset="0"/>
              </a:rPr>
              <a:t>Буйничи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 была отбита с большими потерями — здесь держал оборону 388-й стрелковый полк 172-й дивизии полковника С. Ф. Кутепова, поддержанный артиллерией. На поле боя остались 39 немецких танков и бронемашин. Оборонявшиеся также понесли большие потери, но сохранили </a:t>
            </a:r>
            <a:r>
              <a:rPr lang="ru-RU" sz="1900" b="1" spc="-150" dirty="0" smtClean="0">
                <a:latin typeface="Complex" pitchFamily="2" charset="0"/>
                <a:cs typeface="Complex" pitchFamily="2" charset="0"/>
              </a:rPr>
              <a:t>позиции.</a:t>
            </a:r>
            <a:endParaRPr lang="ru-RU" sz="1900" b="1" spc="-150" dirty="0">
              <a:latin typeface="Complex" pitchFamily="2" charset="0"/>
              <a:cs typeface="Complex" pitchFamily="2" charset="0"/>
            </a:endParaRPr>
          </a:p>
        </p:txBody>
      </p:sp>
      <p:pic>
        <p:nvPicPr>
          <p:cNvPr id="4" name="Рисунок 3" descr="250px-Otto_Moritz_Walter_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428868"/>
            <a:ext cx="2145285" cy="2857520"/>
          </a:xfrm>
          <a:prstGeom prst="rect">
            <a:avLst/>
          </a:prstGeom>
        </p:spPr>
      </p:pic>
      <p:pic>
        <p:nvPicPr>
          <p:cNvPr id="5" name="Рисунок 4" descr="230px-Кутепов,_Семён_Фёдор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14422"/>
            <a:ext cx="2143140" cy="3019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435769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Семен Федорович </a:t>
            </a:r>
            <a:r>
              <a:rPr lang="ru-RU" sz="1600" b="1" dirty="0" err="1" smtClean="0">
                <a:latin typeface="Complex" pitchFamily="2" charset="0"/>
                <a:cs typeface="Complex" pitchFamily="2" charset="0"/>
              </a:rPr>
              <a:t>Кутепов</a:t>
            </a:r>
            <a:endParaRPr lang="ru-RU" sz="1600" b="1" dirty="0" smtClean="0">
              <a:latin typeface="Complex" pitchFamily="2" charset="0"/>
              <a:cs typeface="Complex" pitchFamily="2" charset="0"/>
            </a:endParaRPr>
          </a:p>
          <a:p>
            <a:pPr algn="ctr"/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(19.05.1896-1941)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8" y="5357826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Complex" pitchFamily="2" charset="0"/>
                <a:cs typeface="Complex" pitchFamily="2" charset="0"/>
              </a:rPr>
              <a:t>Отто</a:t>
            </a:r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 </a:t>
            </a:r>
            <a:r>
              <a:rPr lang="ru-RU" sz="1600" b="1" dirty="0" err="1" smtClean="0">
                <a:latin typeface="Complex" pitchFamily="2" charset="0"/>
                <a:cs typeface="Complex" pitchFamily="2" charset="0"/>
              </a:rPr>
              <a:t>Мориц</a:t>
            </a:r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 Вальтер </a:t>
            </a:r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Модель</a:t>
            </a:r>
          </a:p>
          <a:p>
            <a:pPr algn="ctr"/>
            <a:r>
              <a:rPr lang="ru-RU" sz="1600" b="1" dirty="0" smtClean="0">
                <a:latin typeface="Complex" pitchFamily="2" charset="0"/>
                <a:cs typeface="Complex" pitchFamily="2" charset="0"/>
              </a:rPr>
              <a:t>(28.01.1891-21.04.1945)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000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 На следующий день немецкая 3-я танковая дивизия повторно атаковала позиции советской 172-й стрелковой дивизии, но в результате 10-часового боя вновь была остановлена.</a:t>
            </a:r>
          </a:p>
          <a:p>
            <a:pPr marL="0" indent="0" algn="ctr">
              <a:buNone/>
            </a:pP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В этот же день 4-я танковая дивизия 24-го мотокорпуса, отразив все советские атаки в районе Старого Быхова, прорвалась в направление Кричева. 14 июля передовой отряд немецкой 3-й танковой дивизии обошёл город и без особого сопротивления взял Чаусы. Таким образом, окружение Могилева было завершено</a:t>
            </a:r>
            <a:r>
              <a:rPr lang="ru-RU" sz="2200" b="1" spc="-150" dirty="0" smtClean="0">
                <a:latin typeface="Complex" pitchFamily="2" charset="0"/>
                <a:cs typeface="Complex" pitchFamily="2" charset="0"/>
              </a:rPr>
              <a:t>.</a:t>
            </a:r>
          </a:p>
        </p:txBody>
      </p:sp>
      <p:pic>
        <p:nvPicPr>
          <p:cNvPr id="6" name="Рисунок 5" descr="1338278707_panorame-mogilev-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57694"/>
            <a:ext cx="8744327" cy="13573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6000768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plex" pitchFamily="2" charset="0"/>
                <a:cs typeface="Complex" pitchFamily="2" charset="0"/>
              </a:rPr>
              <a:t>Фотомонтаж из фотоснимков </a:t>
            </a:r>
            <a:r>
              <a:rPr lang="ru-RU" b="1" dirty="0" err="1" smtClean="0">
                <a:latin typeface="Complex" pitchFamily="2" charset="0"/>
                <a:cs typeface="Complex" pitchFamily="2" charset="0"/>
              </a:rPr>
              <a:t>Буйничского</a:t>
            </a:r>
            <a:r>
              <a:rPr lang="ru-RU" b="1" dirty="0" smtClean="0">
                <a:latin typeface="Complex" pitchFamily="2" charset="0"/>
                <a:cs typeface="Complex" pitchFamily="2" charset="0"/>
              </a:rPr>
              <a:t> поля  после боя  12 июля 1941 года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438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Оборона  Могилева  1941 г.</vt:lpstr>
      <vt:lpstr>Предшествующие события</vt:lpstr>
      <vt:lpstr>Слайд 3</vt:lpstr>
      <vt:lpstr>Слайд 4</vt:lpstr>
      <vt:lpstr>Слайд 5</vt:lpstr>
      <vt:lpstr>Действия сторон</vt:lpstr>
      <vt:lpstr>Слайд 7</vt:lpstr>
      <vt:lpstr>Окружение Могилева  (10-16 июля)</vt:lpstr>
      <vt:lpstr>Слайд 9</vt:lpstr>
      <vt:lpstr>Слайд 10</vt:lpstr>
      <vt:lpstr>Слайд 11</vt:lpstr>
      <vt:lpstr>Штурм Могилева  (17-25 июля) </vt:lpstr>
      <vt:lpstr>Слайд 13</vt:lpstr>
      <vt:lpstr>Оставление Могилева (26 июля)</vt:lpstr>
      <vt:lpstr>Заключение</vt:lpstr>
      <vt:lpstr>Память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Оборона Могилева</dc:title>
  <dc:creator>катя</dc:creator>
  <cp:lastModifiedBy>катя</cp:lastModifiedBy>
  <cp:revision>45</cp:revision>
  <dcterms:created xsi:type="dcterms:W3CDTF">2015-04-01T10:16:37Z</dcterms:created>
  <dcterms:modified xsi:type="dcterms:W3CDTF">2015-04-03T13:18:23Z</dcterms:modified>
</cp:coreProperties>
</file>