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Default Extension="wav" ContentType="audio/wav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Default Extension="wdp" ContentType="image/vnd.ms-photo"/>
  <Override PartName="/ppt/slideLayouts/slideLayout10.xml" ContentType="application/vnd.openxmlformats-officedocument.presentationml.slideLayout+xml"/>
  <Override PartName="/ppt/comments/comment1.xml" ContentType="application/vnd.openxmlformats-officedocument.presentationml.comments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72" r:id="rId6"/>
    <p:sldId id="273" r:id="rId7"/>
    <p:sldId id="259" r:id="rId8"/>
    <p:sldId id="274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2" r:id="rId24"/>
    <p:sldId id="303" r:id="rId25"/>
    <p:sldId id="305" r:id="rId26"/>
    <p:sldId id="306" r:id="rId27"/>
    <p:sldId id="307" r:id="rId28"/>
    <p:sldId id="308" r:id="rId29"/>
    <p:sldId id="309" r:id="rId30"/>
    <p:sldId id="311" r:id="rId31"/>
    <p:sldId id="312" r:id="rId32"/>
    <p:sldId id="313" r:id="rId33"/>
    <p:sldId id="314" r:id="rId34"/>
    <p:sldId id="315" r:id="rId35"/>
    <p:sldId id="317" r:id="rId36"/>
    <p:sldId id="316" r:id="rId37"/>
    <p:sldId id="318" r:id="rId38"/>
    <p:sldId id="319" r:id="rId39"/>
    <p:sldId id="320" r:id="rId40"/>
    <p:sldId id="321" r:id="rId41"/>
    <p:sldId id="322" r:id="rId42"/>
    <p:sldId id="323" r:id="rId43"/>
    <p:sldId id="324" r:id="rId44"/>
    <p:sldId id="325" r:id="rId45"/>
    <p:sldId id="326" r:id="rId46"/>
    <p:sldId id="327" r:id="rId47"/>
    <p:sldId id="328" r:id="rId48"/>
    <p:sldId id="329" r:id="rId49"/>
    <p:sldId id="330" r:id="rId50"/>
    <p:sldId id="331" r:id="rId51"/>
    <p:sldId id="332" r:id="rId52"/>
    <p:sldId id="333" r:id="rId53"/>
    <p:sldId id="334" r:id="rId54"/>
    <p:sldId id="335" r:id="rId55"/>
    <p:sldId id="336" r:id="rId56"/>
    <p:sldId id="337" r:id="rId57"/>
    <p:sldId id="338" r:id="rId58"/>
    <p:sldId id="339" r:id="rId59"/>
    <p:sldId id="346" r:id="rId60"/>
    <p:sldId id="345" r:id="rId61"/>
    <p:sldId id="344" r:id="rId62"/>
    <p:sldId id="343" r:id="rId63"/>
    <p:sldId id="342" r:id="rId64"/>
    <p:sldId id="341" r:id="rId65"/>
    <p:sldId id="340" r:id="rId66"/>
    <p:sldId id="347" r:id="rId67"/>
    <p:sldId id="348" r:id="rId68"/>
    <p:sldId id="278" r:id="rId69"/>
    <p:sldId id="270" r:id="rId70"/>
    <p:sldId id="279" r:id="rId71"/>
    <p:sldId id="280" r:id="rId72"/>
    <p:sldId id="281" r:id="rId73"/>
    <p:sldId id="282" r:id="rId74"/>
    <p:sldId id="283" r:id="rId75"/>
    <p:sldId id="284" r:id="rId76"/>
    <p:sldId id="285" r:id="rId77"/>
    <p:sldId id="286" r:id="rId78"/>
    <p:sldId id="287" r:id="rId7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Влад" initials="В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27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03" autoAdjust="0"/>
    <p:restoredTop sz="94660"/>
  </p:normalViewPr>
  <p:slideViewPr>
    <p:cSldViewPr>
      <p:cViewPr varScale="1">
        <p:scale>
          <a:sx n="72" d="100"/>
          <a:sy n="72" d="100"/>
        </p:scale>
        <p:origin x="-109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commentAuthors" Target="commentAuthor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5-04-02T18:02:59.043" idx="1">
    <p:pos x="5760" y="0"/>
    <p:text/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10.04.2015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gif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3" Type="http://schemas.microsoft.com/office/2007/relationships/hdphoto" Target="../media/hdphoto1.wdp"/><Relationship Id="rId7" Type="http://schemas.openxmlformats.org/officeDocument/2006/relationships/image" Target="../media/image6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jpe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jpe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5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5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6.png"/><Relationship Id="rId4" Type="http://schemas.openxmlformats.org/officeDocument/2006/relationships/image" Target="../media/image75.jpeg"/></Relationships>
</file>

<file path=ppt/slides/_rels/slide5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jpeg"/></Relationships>
</file>

<file path=ppt/slides/_rels/slide5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jpeg"/></Relationships>
</file>

<file path=ppt/slides/_rels/slide5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5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jpeg"/></Relationships>
</file>

<file path=ppt/slides/_rels/slide5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5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2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6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6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7.jpeg"/></Relationships>
</file>

<file path=ppt/slides/_rels/slide6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jpeg"/></Relationships>
</file>

<file path=ppt/slides/_rels/slide6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jpeg"/></Relationships>
</file>

<file path=ppt/slides/_rels/slide6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jpeg"/></Relationships>
</file>

<file path=ppt/slides/_rels/slide6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89.png"/><Relationship Id="rId5" Type="http://schemas.openxmlformats.org/officeDocument/2006/relationships/image" Target="../media/image34.jpeg"/><Relationship Id="rId4" Type="http://schemas.microsoft.com/office/2007/relationships/hdphoto" Target="../media/hdphoto1.wdp"/></Relationships>
</file>

<file path=ppt/slides/_rels/slide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0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1.jpeg"/></Relationships>
</file>

<file path=ppt/slides/_rels/slide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7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4.jpeg"/></Relationships>
</file>

<file path=ppt/slides/_rels/slide7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6.jpeg"/><Relationship Id="rId4" Type="http://schemas.openxmlformats.org/officeDocument/2006/relationships/image" Target="../media/image95.jpeg"/></Relationships>
</file>

<file path=ppt/slides/_rels/slide7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7.jpeg"/></Relationships>
</file>

<file path=ppt/slides/_rels/slide7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7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0.jpeg"/></Relationships>
</file>

<file path=ppt/slides/_rels/slide7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wav"/><Relationship Id="rId5" Type="http://schemas.openxmlformats.org/officeDocument/2006/relationships/image" Target="../media/image102.png"/><Relationship Id="rId4" Type="http://schemas.microsoft.com/office/2007/relationships/media" Target="../media/media1.wav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067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468"/>
    </mc:Choice>
    <mc:Fallback>
      <p:transition spd="slow" advTm="346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6"/>
          <p:cNvSpPr txBox="1">
            <a:spLocks noChangeArrowheads="1"/>
          </p:cNvSpPr>
          <p:nvPr/>
        </p:nvSpPr>
        <p:spPr>
          <a:xfrm>
            <a:off x="370148" y="1273325"/>
            <a:ext cx="8664152" cy="165618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Первыми удар приняли защитники Брестской крепости</a:t>
            </a:r>
            <a:endParaRPr lang="ru-RU" sz="36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73832" y="2483894"/>
            <a:ext cx="7056784" cy="39694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587424" y="1303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22 июня 1941 года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84325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4"/>
          <p:cNvSpPr txBox="1">
            <a:spLocks noChangeArrowheads="1"/>
          </p:cNvSpPr>
          <p:nvPr/>
        </p:nvSpPr>
        <p:spPr>
          <a:xfrm>
            <a:off x="-180528" y="260648"/>
            <a:ext cx="5328592" cy="5073427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None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Фашисты рассчитывали захватить крепость за несколько часов. Но защитники Брестской крепости сражались за каждый сантиметр земли.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6" descr="149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9626" y="2561802"/>
            <a:ext cx="3824140" cy="41084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4221088"/>
            <a:ext cx="4176464" cy="2449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56502" y="221576"/>
            <a:ext cx="3407264" cy="23160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22148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323528" y="44624"/>
            <a:ext cx="8568952" cy="19938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n-lt"/>
              </a:rPr>
              <a:t>Около месяца продолжалась героическая оборона. Ничто не сломило волю и мужество гарнизона.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+mn-lt"/>
            </a:endParaRPr>
          </a:p>
        </p:txBody>
      </p:sp>
      <p:pic>
        <p:nvPicPr>
          <p:cNvPr id="6" name="Picture 7" descr="WarPaintings12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8898" y="2132857"/>
            <a:ext cx="7731534" cy="42739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56020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7" name="Прямоугольник 6"/>
          <p:cNvSpPr/>
          <p:nvPr/>
        </p:nvSpPr>
        <p:spPr>
          <a:xfrm>
            <a:off x="611560" y="116632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До  последнего сражались бойцы. Об этом говорят надписи на стенах крепости: «Прощай, Родина! Умрём, но не сдадимся!»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6994" y="2424956"/>
            <a:ext cx="3726934" cy="2985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36232" y="2424957"/>
            <a:ext cx="4084240" cy="2985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44595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179512" y="2606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24 июня противнику удалось создать коридор и вывести своих солдат, блокированных в Церкви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8164" y="3069704"/>
            <a:ext cx="5386057" cy="3645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918888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6" name="Прямоугольник 5"/>
          <p:cNvSpPr/>
          <p:nvPr/>
        </p:nvSpPr>
        <p:spPr>
          <a:xfrm>
            <a:off x="467544" y="183316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 вечеру 24 июня немцы овладели большей частью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крепости.</a:t>
            </a:r>
            <a:r>
              <a:rPr lang="ru-RU" sz="3600" dirty="0"/>
              <a:t>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</a:t>
            </a:r>
            <a:r>
              <a:rPr lang="ru-RU" sz="3600" dirty="0"/>
              <a:t> 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этот день немцам удалось пленить 1250 защитников крепости. 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112"/>
          <a:stretch/>
        </p:blipFill>
        <p:spPr>
          <a:xfrm>
            <a:off x="1547664" y="2496965"/>
            <a:ext cx="5904656" cy="409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8171039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5" name="Прямоугольник 4"/>
          <p:cNvSpPr/>
          <p:nvPr/>
        </p:nvSpPr>
        <p:spPr>
          <a:xfrm>
            <a:off x="1205879" y="44026"/>
            <a:ext cx="65344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Брестская крепость всё же пала. Но  фашисты поняли, что сломить советский народ будет не так-то просто.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8813" y="2564904"/>
            <a:ext cx="5668605" cy="3976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27907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Героическая оборона Москвы 30 сентября – 5 декабря 1941 года.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708920"/>
            <a:ext cx="5976664" cy="397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7241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02630"/>
            <a:ext cx="8229600" cy="3082354"/>
          </a:xfrm>
        </p:spPr>
        <p:txBody>
          <a:bodyPr>
            <a:no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Когда фашистская Германия развязала войну против Советского Союза, Москва превратилась в штаб мобилизации всех материальных и духовных сил советского народа на Великую Отечественную войну.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35696" y="3429000"/>
            <a:ext cx="5486097" cy="3267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4700023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4848" y="130622"/>
            <a:ext cx="8229600" cy="265030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Москва стала также центром сплочения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всех свободолюбивых </a:t>
            </a:r>
            <a:r>
              <a:rPr lang="ru-RU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сил мира, поднявшихся на борьбу с  германским фашизмом.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212" b="5908"/>
          <a:stretch/>
        </p:blipFill>
        <p:spPr>
          <a:xfrm>
            <a:off x="1475656" y="2630016"/>
            <a:ext cx="6096000" cy="4017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00358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80512" cy="6885384"/>
          </a:xfrm>
        </p:spPr>
      </p:pic>
      <p:sp>
        <p:nvSpPr>
          <p:cNvPr id="5" name="Прямоугольник 4"/>
          <p:cNvSpPr/>
          <p:nvPr/>
        </p:nvSpPr>
        <p:spPr>
          <a:xfrm>
            <a:off x="266622" y="11266"/>
            <a:ext cx="866294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cs typeface="Aharoni" pitchFamily="2" charset="-79"/>
              </a:rPr>
              <a:t>Период и временные рамки</a:t>
            </a:r>
          </a:p>
        </p:txBody>
      </p:sp>
      <p:pic>
        <p:nvPicPr>
          <p:cNvPr id="6" name="tabl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085020"/>
            <a:ext cx="8652957" cy="558328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906056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910"/>
    </mc:Choice>
    <mc:Fallback>
      <p:transition spd="slow" advTm="109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</p:spPr>
      </p:pic>
      <p:sp>
        <p:nvSpPr>
          <p:cNvPr id="6" name="Прямоугольник 5"/>
          <p:cNvSpPr/>
          <p:nvPr/>
        </p:nvSpPr>
        <p:spPr>
          <a:xfrm>
            <a:off x="467544" y="-99392"/>
            <a:ext cx="8280920" cy="78483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Московская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партийная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организация, объединявшая 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своих рядах накануне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войны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около 330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тыс. коммунистов, являлась одним из самых крупных и сплоченных отрядов Коммунистической партии Советского союза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r>
              <a:rPr lang="ru-RU" sz="3600" b="1" dirty="0"/>
              <a:t>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Под ее руководством Москва образцово провела мобилизацию военнообязанных, и в короткий 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срок направило в Вооруженные силы десятки тысяч хорошо подготовленных и обученных воинов.</a:t>
            </a:r>
            <a:b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/>
            </a:r>
            <a:b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</a:b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143528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2" name="Прямоугольник 1"/>
          <p:cNvSpPr/>
          <p:nvPr/>
        </p:nvSpPr>
        <p:spPr>
          <a:xfrm>
            <a:off x="0" y="15669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Ставка 17 октября создала из войск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правого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крыла Западного фронта (22,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23,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30-я армия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) и группы генерал-лейтенанта Н.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Ф. Вату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ина Калининградский фронт во главе с генерал-полковником</a:t>
            </a:r>
          </a:p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И.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С. Коневым.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1358" y="3571025"/>
            <a:ext cx="4461284" cy="3152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41944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5" name="Прямоугольник 4"/>
          <p:cNvSpPr/>
          <p:nvPr/>
        </p:nvSpPr>
        <p:spPr>
          <a:xfrm>
            <a:off x="288032" y="-10438"/>
            <a:ext cx="8244408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indent="-338138" algn="ctr">
              <a:lnSpc>
                <a:spcPct val="90000"/>
              </a:lnSpc>
              <a:spcBef>
                <a:spcPts val="500"/>
              </a:spcBef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Гвардейцы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сражались геройски.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Однако противник, имевший подавляющее превосходство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силах,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преодолел сопротивление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защитников Калуги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12 октября овладел городом.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9270" y="2996952"/>
            <a:ext cx="5379033" cy="37154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03483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Наши танкисты дрались до последнего снаряда и патрона даже в охваченном пламенем танках. Советские воины уничтожали, подбили и сожгли 20 вражеских машин.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548680"/>
            <a:ext cx="4286250" cy="2752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44008" y="3515444"/>
            <a:ext cx="4286250" cy="2859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578781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0316"/>
            <a:ext cx="9144000" cy="6885384"/>
          </a:xfrm>
        </p:spPr>
      </p:pic>
      <p:sp>
        <p:nvSpPr>
          <p:cNvPr id="5" name="Прямоугольник 4"/>
          <p:cNvSpPr/>
          <p:nvPr/>
        </p:nvSpPr>
        <p:spPr>
          <a:xfrm>
            <a:off x="180528" y="30310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buClrTx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     С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14 октября завязалась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упорные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бои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на Волоколамском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направлении, которое прикрывали войска 16-й армии.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Все попытки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5-го армейского корпуса прорвать фронт в районе Волоколамска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не увенчались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успехом.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3968" y="3140967"/>
            <a:ext cx="4680520" cy="35067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277015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0316"/>
            <a:ext cx="9144000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251520" y="55418"/>
            <a:ext cx="633670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Государственный Комитет Обороны 19 октября принял постановление о введение в Москве и прилегающих к ней районах осадного положения. Оборона  столицы на рубежах, отстоящих  на 100-120 км западнее Москвы, поручено командующему  Западным фронтом генералу армии Жукову.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6" descr="Рисунок14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3645024"/>
            <a:ext cx="2987824" cy="2987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029150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40316"/>
            <a:ext cx="9144000" cy="6885384"/>
          </a:xfrm>
        </p:spPr>
      </p:pic>
      <p:sp>
        <p:nvSpPr>
          <p:cNvPr id="2" name="Прямоугольник 1"/>
          <p:cNvSpPr/>
          <p:nvPr/>
        </p:nvSpPr>
        <p:spPr>
          <a:xfrm>
            <a:off x="792088" y="44164"/>
            <a:ext cx="752432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Ожесточенная борьба развернулась во второй половине октября и в полосе Западного фронта. К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этому времени гитлеровское командование ввело в сражение на можайском  рубеже уже все силы 4-й армии и 4-й танковой группы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6" name="Рисунок 4" descr="Рисунок1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5108" y="4050958"/>
            <a:ext cx="6058287" cy="25463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13335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216024" y="172953"/>
            <a:ext cx="87484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С 20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октября по 7 ноября две танковые дивизии и танковая бригада 2-й немецкой танковой армии неоднократно пытались прорвать оборону и овладеть городом. На подступах к Туле противник потерял в лобовых атаках до 100 танков, но успеха не добился.</a:t>
            </a:r>
          </a:p>
        </p:txBody>
      </p:sp>
      <p:pic>
        <p:nvPicPr>
          <p:cNvPr id="7" name="Рисунок 4" descr="Рисунок1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1979" y="4272842"/>
            <a:ext cx="5636554" cy="2245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89555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116632"/>
            <a:ext cx="6192688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16 ноября  войска 4-й танковой  группы перешли в наступление против 16-й армии на Волоколамском   направлении. Здесь они встретили упорное сопротивление. В этот же день правофланговые части 16-й армии нанесли контрудар севернее Волоколамска  в стык 3-й и 4-й немецких танковых групп.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08104" y="1403415"/>
            <a:ext cx="3528391" cy="23136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76155" y="3953947"/>
            <a:ext cx="2898093" cy="18961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53780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9604"/>
            <a:ext cx="9144000" cy="6885384"/>
          </a:xfrm>
        </p:spPr>
      </p:pic>
      <p:sp>
        <p:nvSpPr>
          <p:cNvPr id="7" name="Прямоугольник 6"/>
          <p:cNvSpPr/>
          <p:nvPr/>
        </p:nvSpPr>
        <p:spPr>
          <a:xfrm>
            <a:off x="323528" y="195019"/>
            <a:ext cx="529143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17 ноября враг продолжал наступать на всём фронте 16-й армии. Усиливая нажим на её правый фланг, он вынуждал часть войск отойти в полосу 30-й армии. В центре и на левом фланг 16-й армии все атаки противника были отбиты.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47555" y="1833325"/>
            <a:ext cx="3879594" cy="29096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415619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35674" y="23019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aroni" pitchFamily="2" charset="-79"/>
              </a:rPr>
              <a:t>Причины войны</a:t>
            </a:r>
          </a:p>
        </p:txBody>
      </p:sp>
      <p:sp>
        <p:nvSpPr>
          <p:cNvPr id="7" name="Rectangle 3"/>
          <p:cNvSpPr>
            <a:spLocks noGrp="1" noChangeArrowheads="1"/>
          </p:cNvSpPr>
          <p:nvPr/>
        </p:nvSpPr>
        <p:spPr bwMode="auto">
          <a:xfrm>
            <a:off x="457200" y="116601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военно-техническое соперничество стран, создание военного блока </a:t>
            </a:r>
            <a:r>
              <a:rPr lang="ru-RU" sz="28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Ось Берлин –Рим-Токио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-экономические, политические и территориальные противоречия между державами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-стремление решить свои проблемы за счет других государств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-нежелание договориться между будущими членами антигитлеровской коалиции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ru-RU" sz="2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-провал политики умиротворения агрессора</a:t>
            </a:r>
          </a:p>
        </p:txBody>
      </p:sp>
    </p:spTree>
    <p:extLst>
      <p:ext uri="{BB962C8B-B14F-4D97-AF65-F5344CB8AC3E}">
        <p14:creationId xmlns:p14="http://schemas.microsoft.com/office/powerpoint/2010/main" xmlns="" val="801964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205"/>
    </mc:Choice>
    <mc:Fallback>
      <p:transition spd="slow" advTm="72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9604"/>
            <a:ext cx="9144000" cy="6885384"/>
          </a:xfrm>
        </p:spPr>
      </p:pic>
      <p:sp>
        <p:nvSpPr>
          <p:cNvPr id="5" name="Прямоугольник 4"/>
          <p:cNvSpPr/>
          <p:nvPr/>
        </p:nvSpPr>
        <p:spPr>
          <a:xfrm>
            <a:off x="323528" y="195019"/>
            <a:ext cx="576064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3 декабря 1-я Ударная и 20-я армии нанесли сильные удары по врагу и выбили его из населенных пунктов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Ольгово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 и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Озерецкое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 (5 км севернее Красной Поляны).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В полосе только 20-й армии противник потерял 18 танков, 8 бронемашин, 6 орудий и свыше тысячи солдат и офицеров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3353963"/>
            <a:ext cx="3131840" cy="331539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079578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9604"/>
            <a:ext cx="9144000" cy="6885384"/>
          </a:xfrm>
        </p:spPr>
      </p:pic>
      <p:sp>
        <p:nvSpPr>
          <p:cNvPr id="2" name="Прямоугольник 1"/>
          <p:cNvSpPr/>
          <p:nvPr/>
        </p:nvSpPr>
        <p:spPr>
          <a:xfrm>
            <a:off x="251520" y="195019"/>
            <a:ext cx="496855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18 ноября 2-я немецкая танковая армия прорвала оборону 50-й армии и развернула наступление на Каширу и Коломну, в обход Тулы с востока.</a:t>
            </a:r>
          </a:p>
          <a:p>
            <a:pPr eaLnBrk="0" hangingPunct="0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К 20 ноября вражеские войска захватили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Дедилово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 и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Сталиногорск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.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7" name="Рисунок 4" descr="Рисунок14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18647" y="764704"/>
            <a:ext cx="3583787" cy="4968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0506325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9604"/>
            <a:ext cx="9144000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36512" y="33265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 1 декабря гитлеровцам удалось прорвать нашу оборону севернее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Наро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 – </a:t>
            </a:r>
            <a:r>
              <a:rPr lang="ru-RU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Фоминска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. Их танки и мотопехота двинулись вдоль шоссе на Кубинку во фла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Times New Roman" pitchFamily="18" charset="0"/>
              </a:rPr>
              <a:t>г и тыл 5-й армии.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Рисунок 4" descr="Рисунок147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40160" y="3021492"/>
            <a:ext cx="6336704" cy="32804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321191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9604"/>
            <a:ext cx="9144000" cy="6885384"/>
          </a:xfrm>
        </p:spPr>
      </p:pic>
      <p:sp>
        <p:nvSpPr>
          <p:cNvPr id="2" name="Прямоугольник 1"/>
          <p:cNvSpPr/>
          <p:nvPr/>
        </p:nvSpPr>
        <p:spPr>
          <a:xfrm>
            <a:off x="432048" y="260648"/>
            <a:ext cx="8316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4-5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декабря 1941 г. оборонительный период битвы под Москвой закончился. Советские Вооруженные Силы отстояли столицу, остановив наступление фашистских полчищ.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91680" y="3122970"/>
            <a:ext cx="5688632" cy="3543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446623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9604"/>
            <a:ext cx="9144000" cy="6885384"/>
          </a:xfrm>
        </p:spPr>
      </p:pic>
      <p:sp>
        <p:nvSpPr>
          <p:cNvPr id="2" name="Прямоугольник 1"/>
          <p:cNvSpPr/>
          <p:nvPr/>
        </p:nvSpPr>
        <p:spPr>
          <a:xfrm>
            <a:off x="976454" y="260648"/>
            <a:ext cx="712393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Город-герой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 </a:t>
            </a: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</a:rPr>
              <a:t>Ленинград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7" descr="220px-Bronzew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62059" y="1607190"/>
            <a:ext cx="6552728" cy="4112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32400484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9604"/>
            <a:ext cx="9144000" cy="6885384"/>
          </a:xfrm>
        </p:spPr>
      </p:pic>
      <p:sp>
        <p:nvSpPr>
          <p:cNvPr id="6" name="Shape 19"/>
          <p:cNvSpPr/>
          <p:nvPr/>
        </p:nvSpPr>
        <p:spPr>
          <a:xfrm>
            <a:off x="841201" y="332656"/>
            <a:ext cx="7115175" cy="11430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b="1" i="0" u="none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+mj-lt"/>
              </a:rPr>
              <a:t>Героическая оборона Ленинграда началась 10 июля 1941 г.</a:t>
            </a:r>
          </a:p>
        </p:txBody>
      </p:sp>
      <p:pic>
        <p:nvPicPr>
          <p:cNvPr id="7" name="/ppt/media/" descr="photo.php?id=94196%2Fc1b43f07518982a0ef94f5bee1ebf7be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4300" y="1819355"/>
            <a:ext cx="6542076" cy="4506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/ppt/media/" descr="photo.php?id=94196%2F6807dd4f90c613491a5a63298094cff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29100" y="4342558"/>
            <a:ext cx="2784576" cy="21359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/ppt/media/" descr="photo.php?id=94196%2Ffc90ad67da9976d6ac4a3b9197d3617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761" y="1999831"/>
            <a:ext cx="2661562" cy="2068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73636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9604"/>
            <a:ext cx="9144000" cy="6885384"/>
          </a:xfrm>
        </p:spPr>
      </p:pic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260648"/>
            <a:ext cx="8229600" cy="547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 сентября1941 года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Ленинград оказался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всех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сторон окружённым врагами.</a:t>
            </a:r>
          </a:p>
          <a:p>
            <a:pPr>
              <a:buFont typeface="Wingdings" pitchFamily="2" charset="2"/>
              <a:buNone/>
            </a:pP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   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то время в городе находились более 3000000            человек, и среди них 400000 детей.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8" t="4717" r="1955" b="9394"/>
          <a:stretch/>
        </p:blipFill>
        <p:spPr>
          <a:xfrm>
            <a:off x="491092" y="3717032"/>
            <a:ext cx="4080908" cy="27719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1" y="3717032"/>
            <a:ext cx="3960440" cy="27719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4381838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7" name="Прямоугольник 6"/>
          <p:cNvSpPr/>
          <p:nvPr/>
        </p:nvSpPr>
        <p:spPr>
          <a:xfrm>
            <a:off x="179512" y="256580"/>
            <a:ext cx="561662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декабрю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город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оказался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ледяном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плену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Начался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голод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Но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город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жил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город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боролся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8" name="/ppt/media/" descr="photo.php?id=94196%2Fbef6836b06f48d09786805642635732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62533" y="2971453"/>
            <a:ext cx="4791075" cy="3324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/ppt/media/" descr="photo.php?id=94196%2F57e8337e209b972415789dd1f11ba52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63033" y="4062065"/>
            <a:ext cx="3381375" cy="2419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/ppt/media/" descr="photo.php?id=94196%2F012ba4d85c0c0e0ee9ea9bede2179ad3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20308" y="980728"/>
            <a:ext cx="2105025" cy="319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34026184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2" name="Прямоугольник 1"/>
          <p:cNvSpPr/>
          <p:nvPr/>
        </p:nvSpPr>
        <p:spPr>
          <a:xfrm>
            <a:off x="0" y="666562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Но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голодные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измученные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люди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находили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в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себе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силы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стоять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у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станка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  <a:p>
            <a:pPr algn="ctr"/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Работали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школы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библиотеки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театры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11" name="/ppt/media/" descr="photo.php?id=94196%2F06c0604d733c8899bf49339faf9af51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2420888"/>
            <a:ext cx="3093750" cy="4308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/ppt/media/" descr="photo.php?id=94196%2F5220dd064b4487a2b576ad18ad05d9a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46459" y="3861048"/>
            <a:ext cx="4824536" cy="2846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490538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404664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27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января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1944г.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блокада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была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снята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и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торжественный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салют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возвестил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миру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,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что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Ленинград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полностью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6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освобождён</a:t>
            </a:r>
            <a:r>
              <a:rPr lang="en-US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!</a:t>
            </a:r>
          </a:p>
        </p:txBody>
      </p:sp>
      <p:pic>
        <p:nvPicPr>
          <p:cNvPr id="7" name="/ppt/media/" descr="photo.php?id=94196%2F8fb1ea2054a1aabb09b7d15d0de1c51d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33618" y="2233786"/>
            <a:ext cx="6876764" cy="4396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9938340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0989" y="2238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sz="5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Начальный этап войны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11" y="1124744"/>
            <a:ext cx="5352078" cy="62417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 сентября 1939г.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Без объявления войны Германия напала на Польшу.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Союзники -Англия и Франция 3 сентября войну Германии объявили , но помощь Польше не оказали.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</a:t>
            </a:r>
            <a:r>
              <a:rPr lang="ru-RU" sz="36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потеря суверенитета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36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-эмиграция правительства в Лондон</a:t>
            </a:r>
          </a:p>
          <a:p>
            <a:pPr algn="ctr"/>
            <a:endParaRPr lang="ru-RU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26004" y="1412776"/>
            <a:ext cx="319458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30360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306"/>
    </mc:Choice>
    <mc:Fallback>
      <p:transition spd="slow" advTm="133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7500"/>
                            </p:stCondLst>
                            <p:childTnLst>
                              <p:par>
                                <p:cTn id="27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9500"/>
                            </p:stCondLst>
                            <p:childTnLst>
                              <p:par>
                                <p:cTn id="3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93213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51661" y="188640"/>
            <a:ext cx="706475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Оборона Сталинграда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5939656" y="1916832"/>
            <a:ext cx="31688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17.07.1942 – 02.02.1943</a:t>
            </a:r>
          </a:p>
        </p:txBody>
      </p:sp>
    </p:spTree>
    <p:extLst>
      <p:ext uri="{BB962C8B-B14F-4D97-AF65-F5344CB8AC3E}">
        <p14:creationId xmlns:p14="http://schemas.microsoft.com/office/powerpoint/2010/main" xmlns="" val="37638474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5" name="Rectangle 10"/>
          <p:cNvSpPr>
            <a:spLocks noChangeArrowheads="1"/>
          </p:cNvSpPr>
          <p:nvPr/>
        </p:nvSpPr>
        <p:spPr bwMode="auto">
          <a:xfrm>
            <a:off x="179512" y="188640"/>
            <a:ext cx="727330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15 июля 1942 года после появления передовых частей немецко-фашистских войск на территории области в районе города Серафимович Сталинградская область была объявлена на военном положении.</a:t>
            </a:r>
          </a:p>
        </p:txBody>
      </p:sp>
      <p:pic>
        <p:nvPicPr>
          <p:cNvPr id="6" name="Picture 7" descr="image02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499827"/>
            <a:ext cx="4067944" cy="30975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image03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88640"/>
            <a:ext cx="2808288" cy="210026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008945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2" name="Прямоугольник 1"/>
          <p:cNvSpPr/>
          <p:nvPr/>
        </p:nvSpPr>
        <p:spPr>
          <a:xfrm>
            <a:off x="323528" y="188640"/>
            <a:ext cx="5616624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Сталинград подвергался ежедневным налетам немецких самолетов. В горящем городе самоотверженно действовали, оказывая помощь пострадавшему населению, рабочие отряды, медико-санитарные взводы, пожарные команды. </a:t>
            </a:r>
          </a:p>
        </p:txBody>
      </p:sp>
      <p:pic>
        <p:nvPicPr>
          <p:cNvPr id="7" name="Picture 4" descr="image06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9678" y="3556911"/>
            <a:ext cx="3874321" cy="265964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image07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9678" y="332656"/>
            <a:ext cx="3888432" cy="26051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700437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554461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Войска вермахта захватили Ворошиловский район Сталинграда и вклинились на территорию Кировского района, но здесь их продвижение было остановлено войсками 64-й армии под командованием генерал-майора М.С.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Шумилова.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4" descr="image12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710" y="384831"/>
            <a:ext cx="3241785" cy="24388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image12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4710" y="4024205"/>
            <a:ext cx="3240359" cy="24227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23106819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6" name="Rectangle 6"/>
          <p:cNvSpPr txBox="1">
            <a:spLocks noChangeArrowheads="1"/>
          </p:cNvSpPr>
          <p:nvPr/>
        </p:nvSpPr>
        <p:spPr>
          <a:xfrm>
            <a:off x="323528" y="545629"/>
            <a:ext cx="8604448" cy="26673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80000"/>
              </a:lnSpc>
              <a:buFontTx/>
              <a:buNone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	Во время оккупации население оказывало активное сопротивление немецко-фашистским войскам, что вызывало жестокие репрессии. </a:t>
            </a:r>
          </a:p>
        </p:txBody>
      </p:sp>
      <p:pic>
        <p:nvPicPr>
          <p:cNvPr id="7" name="Picture 7" descr="image14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573016"/>
            <a:ext cx="3759578" cy="25139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image1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3523943" cy="25139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920999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576"/>
            <a:ext cx="9144000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467544" y="620688"/>
            <a:ext cx="60121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 24 по 30 ноября упорные бои развертывались и на внешнем фронте окружения. </a:t>
            </a:r>
          </a:p>
        </p:txBody>
      </p:sp>
      <p:pic>
        <p:nvPicPr>
          <p:cNvPr id="8" name="Picture 4" descr="image1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00726"/>
            <a:ext cx="2304033" cy="30572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 descr="image17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276872"/>
            <a:ext cx="3096344" cy="229429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2153" y="4840418"/>
            <a:ext cx="3024336" cy="2017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77777" y="4820115"/>
            <a:ext cx="2701927" cy="20244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52253" y="840971"/>
            <a:ext cx="2952328" cy="2020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5774785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576"/>
            <a:ext cx="9144000" cy="6885384"/>
          </a:xfrm>
        </p:spPr>
      </p:pic>
      <p:sp>
        <p:nvSpPr>
          <p:cNvPr id="2" name="Прямоугольник 1"/>
          <p:cNvSpPr/>
          <p:nvPr/>
        </p:nvSpPr>
        <p:spPr>
          <a:xfrm>
            <a:off x="889007" y="33265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30 января началась борьба за центральную часть города.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94923" y="1916832"/>
            <a:ext cx="6477000" cy="44862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523897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576"/>
            <a:ext cx="9144000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251520" y="117693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 февраля 1943 года северная группа войск вермахта в заводском районе Сталинграда капитулировала. Свыше 40 тысяч немецких солдат и офицеров сложили оружие. Боевые действия на берегу Волги прекратились.</a:t>
            </a:r>
          </a:p>
        </p:txBody>
      </p:sp>
      <p:pic>
        <p:nvPicPr>
          <p:cNvPr id="7" name="Picture 5" descr="image2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556792"/>
            <a:ext cx="4104456" cy="30936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3343139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576"/>
            <a:ext cx="9144000" cy="6885384"/>
          </a:xfrm>
        </p:spPr>
      </p:pic>
      <p:sp>
        <p:nvSpPr>
          <p:cNvPr id="2" name="Прямоугольник 1"/>
          <p:cNvSpPr/>
          <p:nvPr/>
        </p:nvSpPr>
        <p:spPr>
          <a:xfrm>
            <a:off x="0" y="260648"/>
            <a:ext cx="9144000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 Chance" pitchFamily="32" charset="0"/>
              </a:rPr>
              <a:t>Курская битва</a:t>
            </a:r>
          </a:p>
          <a:p>
            <a:pPr algn="ctr"/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 Chance" pitchFamily="32" charset="0"/>
              </a:rPr>
              <a:t>            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 Chance" pitchFamily="32" charset="0"/>
              </a:rPr>
              <a:t>(5 июля — 23 августа 1943 года; также известна </a:t>
            </a:r>
          </a:p>
          <a:p>
            <a:pPr algn="ctr"/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 Chance" pitchFamily="32" charset="0"/>
              </a:rPr>
              <a:t>                        как Битва на Курской дуге)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2558939"/>
            <a:ext cx="6480720" cy="39061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79182313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576"/>
            <a:ext cx="9144000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332656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6" charset="0"/>
              </a:rPr>
              <a:t>Курская битва занимает в Великой Отечественной войне особое место. Она продолжалась 50 дней и ночей, с 5 июля по 23 августа 1943 г. По своему ожесточению и упорству борьбы эта битва не имеет себе равных.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222430"/>
            <a:ext cx="6192688" cy="30893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98853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79512" y="393692"/>
            <a:ext cx="590465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31 августа</a:t>
            </a: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 пресса Германии сообщила: «…в четверг приблизительно в 20 часов помещение радиостанции в </a:t>
            </a:r>
            <a:r>
              <a:rPr lang="ru-RU" sz="3600" b="1" i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Глейвице</a:t>
            </a: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было захвачено поляками». На самом же деле это были переодетые в польскую форму эсэсовцы во главе с </a:t>
            </a:r>
            <a:r>
              <a:rPr lang="ru-RU" sz="3600" b="1" i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Альфредом </a:t>
            </a:r>
            <a:r>
              <a:rPr lang="ru-RU" sz="3600" b="1" i="1" u="sng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Науйоксом</a:t>
            </a: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3396368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4406"/>
    </mc:Choice>
    <mc:Fallback>
      <p:transition spd="slow" advTm="144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576"/>
            <a:ext cx="9144000" cy="6885384"/>
          </a:xfrm>
        </p:spPr>
      </p:pic>
      <p:sp>
        <p:nvSpPr>
          <p:cNvPr id="2" name="Прямоугольник 1"/>
          <p:cNvSpPr/>
          <p:nvPr/>
        </p:nvSpPr>
        <p:spPr>
          <a:xfrm>
            <a:off x="323528" y="260648"/>
            <a:ext cx="475252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6" charset="0"/>
              </a:rPr>
              <a:t>Общий замысел германского командования сводился к тому, чтобы окружить и уничтожить оборонявшиеся в районе Курска войска Центрального и Воронежского фронтов.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94690"/>
            <a:ext cx="4605585" cy="33757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33056"/>
            <a:ext cx="4120038" cy="27416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267024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576"/>
            <a:ext cx="9144000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323528" y="267027"/>
            <a:ext cx="511256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6" charset="0"/>
              </a:rPr>
              <a:t>Для реализации своих планов противник сосредоточил мощные ударные группировки, которые насчитывали свыше 900 тыс. человек, около 10 тыс. орудий и минометов, до 2700 танков и штурмовых орудий, около 2050 самолетов.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8512" y="44624"/>
            <a:ext cx="3123968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8512" y="2420888"/>
            <a:ext cx="3123968" cy="21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68512" y="4653136"/>
            <a:ext cx="3123967" cy="18185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902871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576"/>
            <a:ext cx="9144000" cy="6885384"/>
          </a:xfrm>
        </p:spPr>
      </p:pic>
      <p:sp>
        <p:nvSpPr>
          <p:cNvPr id="2" name="Прямоугольник 1"/>
          <p:cNvSpPr/>
          <p:nvPr/>
        </p:nvSpPr>
        <p:spPr>
          <a:xfrm>
            <a:off x="179512" y="332656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6" charset="0"/>
              </a:rPr>
              <a:t>Советское командование решило сначала обескровить ударные группировки врага в оборонительных сражениях, а затем перейти в контрнаступление.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7865" y="337383"/>
            <a:ext cx="4613260" cy="517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41815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1576"/>
            <a:ext cx="9144000" cy="6885384"/>
          </a:xfrm>
        </p:spPr>
      </p:pic>
      <p:sp>
        <p:nvSpPr>
          <p:cNvPr id="3" name="Прямоугольник 2"/>
          <p:cNvSpPr/>
          <p:nvPr/>
        </p:nvSpPr>
        <p:spPr>
          <a:xfrm>
            <a:off x="0" y="18864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6" charset="0"/>
              </a:rPr>
              <a:t>   Окончательно </a:t>
            </a:r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6" charset="0"/>
              </a:rPr>
              <a:t>похоронило гитлеровскую операцию "Цитадель" крупнейшее за всю вторую мировую войну встречное танковое сражение под Прохоровкой.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7338" y="2496964"/>
            <a:ext cx="4032250" cy="3057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280988" y="5733877"/>
            <a:ext cx="4038600" cy="1401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342900" indent="-341313"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pPr>
              <a:buClrTx/>
              <a:buFontTx/>
              <a:buNone/>
            </a:pPr>
            <a:r>
              <a:rPr lang="ru-RU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 Chance" pitchFamily="32" charset="0"/>
              </a:rPr>
              <a:t>Немецкие  офицеры  над  разработкой  операции «Цитадель»</a:t>
            </a:r>
          </a:p>
          <a:p>
            <a:pPr>
              <a:spcBef>
                <a:spcPts val="600"/>
              </a:spcBef>
              <a:buFont typeface="Arial" charset="0"/>
              <a:buNone/>
            </a:pP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Zapf Chance" pitchFamily="32" charset="0"/>
            </a:endParaRP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96965"/>
            <a:ext cx="4213101" cy="3057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580063" y="5554489"/>
            <a:ext cx="3060700" cy="395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  <a:lvl2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2pPr>
            <a:lvl3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3pPr>
            <a:lvl4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4pPr>
            <a:lvl5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200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Zapf Chance" pitchFamily="32" charset="0"/>
              </a:rPr>
              <a:t>Сражение под Прохоровкой</a:t>
            </a:r>
          </a:p>
        </p:txBody>
      </p:sp>
    </p:spTree>
    <p:extLst>
      <p:ext uri="{BB962C8B-B14F-4D97-AF65-F5344CB8AC3E}">
        <p14:creationId xmlns:p14="http://schemas.microsoft.com/office/powerpoint/2010/main" xmlns="" val="403083963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2" name="Прямоугольник 1"/>
          <p:cNvSpPr/>
          <p:nvPr/>
        </p:nvSpPr>
        <p:spPr>
          <a:xfrm>
            <a:off x="35496" y="260648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6" charset="0"/>
              </a:rPr>
              <a:t>5 августа советские войска освободили города Орел и Белгород. Вечером 5 августа в честь этого крупного успеха в Москве впервые за два года войны был дан победный салют.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39280" y="3122970"/>
            <a:ext cx="5828928" cy="36230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87261692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3" name="Заголовок 1"/>
          <p:cNvSpPr>
            <a:spLocks noGrp="1"/>
          </p:cNvSpPr>
          <p:nvPr/>
        </p:nvSpPr>
        <p:spPr>
          <a:xfrm>
            <a:off x="685800" y="-2738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Courier New" pitchFamily="49" charset="0"/>
              </a:rPr>
              <a:t>Операция «Багратион»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Courier New" pitchFamily="49" charset="0"/>
            </a:endParaRPr>
          </a:p>
        </p:txBody>
      </p:sp>
      <p:pic>
        <p:nvPicPr>
          <p:cNvPr id="5" name="Picture 3" descr="C:\Documents and Settings\admin\Рабочий стол\Пищулина\Багратион\index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4381" y="1772816"/>
            <a:ext cx="7215238" cy="4143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0052315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3" name="Содержимое 2"/>
          <p:cNvSpPr>
            <a:spLocks noGrp="1"/>
          </p:cNvSpPr>
          <p:nvPr/>
        </p:nvSpPr>
        <p:spPr>
          <a:xfrm>
            <a:off x="35496" y="214302"/>
            <a:ext cx="9144000" cy="49545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В конце апреля 1944 года было принято решение обрушить всю мощь войск РККА на освобождение Белоруссии. Операция получила кодовое название «Багратион»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Courier New" pitchFamily="49" charset="0"/>
            </a:endParaRPr>
          </a:p>
        </p:txBody>
      </p:sp>
      <p:pic>
        <p:nvPicPr>
          <p:cNvPr id="5" name="Picture 2" descr="C:\Documents and Settings\admin\Рабочий стол\Пищулина\Материалы\Картиночки для презентаций\DETAIL_PICTURE__45794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405881"/>
            <a:ext cx="5688632" cy="42634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50364808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3" name="Содержимое 2"/>
          <p:cNvSpPr>
            <a:spLocks noGrp="1"/>
          </p:cNvSpPr>
          <p:nvPr/>
        </p:nvSpPr>
        <p:spPr>
          <a:xfrm>
            <a:off x="107141" y="79418"/>
            <a:ext cx="8929718" cy="4357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Перед началом операции активизировалось партизанское движение. Был совершен ряд диверсий на коммуникациях гитлеровцев, что доставило немцам много хлопот, однако критического вреда железнодорожной сети все-таки нанесено не было.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Courier New" pitchFamily="49" charset="0"/>
            </a:endParaRPr>
          </a:p>
        </p:txBody>
      </p:sp>
      <p:pic>
        <p:nvPicPr>
          <p:cNvPr id="5" name="Picture 3" descr="C:\Documents and Settings\admin\Рабочий стол\Пищулина\Багратион\еуеу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3933056"/>
            <a:ext cx="4829527" cy="28254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9673604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3" name="Содержимое 2"/>
          <p:cNvSpPr>
            <a:spLocks noGrp="1"/>
          </p:cNvSpPr>
          <p:nvPr/>
        </p:nvSpPr>
        <p:spPr>
          <a:xfrm>
            <a:off x="71422" y="188640"/>
            <a:ext cx="9001156" cy="29289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Операция «Багратион» </a:t>
            </a:r>
            <a:r>
              <a:rPr lang="ru-RU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началась 23 июня 1944 года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и проводилась в два этапа. Первый включал в себя </a:t>
            </a:r>
            <a:r>
              <a:rPr lang="ru-RU" sz="36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Витебско-Оршанскую</a:t>
            </a:r>
            <a:r>
              <a:rPr lang="ru-RU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Могилевскую, </a:t>
            </a:r>
            <a:r>
              <a:rPr lang="ru-RU" sz="36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Бобруйскую</a:t>
            </a:r>
            <a:r>
              <a:rPr lang="ru-RU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, Полоцкую и Минскую операции.</a:t>
            </a:r>
            <a:endParaRPr lang="ru-RU" sz="3600" b="1" u="sng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5" name="Picture 2" descr="C:\Documents and Settings\admin\Рабочий стол\Пищулина\Багратион\нку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3068960"/>
            <a:ext cx="6300778" cy="3544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9856270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5" name="Содержимое 2"/>
          <p:cNvSpPr>
            <a:spLocks noGrp="1"/>
          </p:cNvSpPr>
          <p:nvPr/>
        </p:nvSpPr>
        <p:spPr>
          <a:xfrm>
            <a:off x="321439" y="91388"/>
            <a:ext cx="8501122" cy="5857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u="sng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Витебско</a:t>
            </a:r>
            <a:r>
              <a:rPr lang="ru-RU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-Оршанская операция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проводилась войсками 1-го Прибалтийского и 3-го Белорусского фронтов.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335"/>
          <a:stretch/>
        </p:blipFill>
        <p:spPr>
          <a:xfrm>
            <a:off x="1439652" y="2490905"/>
            <a:ext cx="6264696" cy="40919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621438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539552" y="1412776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3 сентября</a:t>
            </a: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 в 9 часов Англия, в 12:20 Франция, а также Австралия и Новая Зеландия объявили Германии войну. В течение нескольких дней к ним присоединяются Канада, Ньюфаундленд, Южно-Африканский Союз и Непал. Вторая мировая война началась</a:t>
            </a:r>
          </a:p>
        </p:txBody>
      </p:sp>
    </p:spTree>
    <p:extLst>
      <p:ext uri="{BB962C8B-B14F-4D97-AF65-F5344CB8AC3E}">
        <p14:creationId xmlns:p14="http://schemas.microsoft.com/office/powerpoint/2010/main" xmlns="" val="3299917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287"/>
    </mc:Choice>
    <mc:Fallback>
      <p:transition spd="slow" advTm="13287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3" name="Содержимое 2"/>
          <p:cNvSpPr>
            <a:spLocks noGrp="1"/>
          </p:cNvSpPr>
          <p:nvPr/>
        </p:nvSpPr>
        <p:spPr>
          <a:xfrm>
            <a:off x="142860" y="102029"/>
            <a:ext cx="8858280" cy="49831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Могилевская операция началась 23 июня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. 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Courier New" pitchFamily="49" charset="0"/>
                <a:cs typeface="Courier New" pitchFamily="49" charset="0"/>
              </a:rPr>
              <a:t>В течение двух первых дней советские войска продвинулись примерно на 30 километров. Затем немцы стали отступать на западный берег Днепра. 27 июня советские силы форсировали Днепр, а 28 июня освободили Могилев.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Courier New" pitchFamily="49" charset="0"/>
              <a:cs typeface="Courier New" pitchFamily="49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645024"/>
            <a:ext cx="3744416" cy="3030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4005064"/>
            <a:ext cx="3646808" cy="2694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14691701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2" name="Прямоугольник 1"/>
          <p:cNvSpPr/>
          <p:nvPr/>
        </p:nvSpPr>
        <p:spPr>
          <a:xfrm>
            <a:off x="236356" y="368072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3200" b="1" u="sng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Бобруйская</a:t>
            </a:r>
            <a:r>
              <a:rPr lang="ru-RU" sz="32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 операция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проводилась войсками 1-ого Белорусского фронта. Наступление велось в труднопроходимой лесисто-болотистой местности, пересеченной многочисленными реками. </a:t>
            </a:r>
            <a:endParaRPr lang="ru-RU" sz="32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946413"/>
            <a:ext cx="4148995" cy="2554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3717032"/>
            <a:ext cx="4148995" cy="2809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0139297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2" name="Прямоугольник 1"/>
          <p:cNvSpPr/>
          <p:nvPr/>
        </p:nvSpPr>
        <p:spPr>
          <a:xfrm>
            <a:off x="230172" y="150887"/>
            <a:ext cx="891073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32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Минская операция началась 28 июня. </a:t>
            </a:r>
          </a:p>
          <a:p>
            <a:r>
              <a:rPr lang="ru-RU" sz="32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29 июня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 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передовые отряды РККА захватили плацдармы на западном берегу Березины и на отдельных участках углубились в оборону противника на 5-10 километров. 1 июля армия ворвалась в город Борисов и освободила его. В тот же день были освобождены </a:t>
            </a:r>
            <a:r>
              <a:rPr lang="ru-RU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Бегемоль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 и Плещеницы.</a:t>
            </a:r>
          </a:p>
        </p:txBody>
      </p:sp>
      <p:pic>
        <p:nvPicPr>
          <p:cNvPr id="5" name="Picture 2" descr="C:\Documents and Settings\admin\Рабочий стол\Пищулина\Багратион\чапыап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3848" y="3682217"/>
            <a:ext cx="5184576" cy="30556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94582571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3" name="Содержимое 2"/>
          <p:cNvSpPr>
            <a:spLocks noGrp="1"/>
          </p:cNvSpPr>
          <p:nvPr/>
        </p:nvSpPr>
        <p:spPr>
          <a:xfrm>
            <a:off x="214282" y="240616"/>
            <a:ext cx="8715436" cy="27146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5 июля началась Вильнюсская операция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 3-го Белорусского фронта. 7-го июля армия начала охват города. 8 июля немцы подтянули к Вильнюсу подкрепления. А 13 июля Вильнюс был взят, а окруженная группировка уничтожена.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Courier New" pitchFamily="49" charset="0"/>
            </a:endParaRPr>
          </a:p>
        </p:txBody>
      </p:sp>
      <p:pic>
        <p:nvPicPr>
          <p:cNvPr id="5" name="Picture 2" descr="C:\Documents and Settings\admin\Рабочий стол\Пищулина\Багратион\нкун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961653"/>
            <a:ext cx="6079422" cy="3419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44958308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3" name="Содержимое 2"/>
          <p:cNvSpPr>
            <a:spLocks noGrp="1"/>
          </p:cNvSpPr>
          <p:nvPr/>
        </p:nvSpPr>
        <p:spPr>
          <a:xfrm>
            <a:off x="467544" y="65714"/>
            <a:ext cx="8143932" cy="22111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Под Гродно немцы уже собрались с силами, соединениям Красной армии пришлось отразить ряд контратак, однако 16 июля и этот белорусский город был очищен от вражеских войск. К 27 июля Красная армия освободила </a:t>
            </a:r>
            <a:r>
              <a:rPr lang="ru-RU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Белосток</a:t>
            </a:r>
            <a:r>
              <a:rPr lang="ru-RU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 и вышла к довоенной границе СССР.</a:t>
            </a:r>
            <a:endParaRPr lang="ru-RU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cs typeface="Courier New" pitchFamily="49" charset="0"/>
            </a:endParaRPr>
          </a:p>
        </p:txBody>
      </p:sp>
      <p:pic>
        <p:nvPicPr>
          <p:cNvPr id="5" name="Picture 2" descr="C:\Documents and Settings\admin\Рабочий стол\Пищулина\Материалы\Картиночки для презентаций\DETAIL_PICTURE__457940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956152"/>
            <a:ext cx="5050498" cy="3785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26197737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5263"/>
            <a:ext cx="9144000" cy="6885384"/>
          </a:xfrm>
        </p:spPr>
      </p:pic>
      <p:sp>
        <p:nvSpPr>
          <p:cNvPr id="3" name="Содержимое 2"/>
          <p:cNvSpPr>
            <a:spLocks noGrp="1"/>
          </p:cNvSpPr>
          <p:nvPr/>
        </p:nvSpPr>
        <p:spPr>
          <a:xfrm>
            <a:off x="357158" y="260648"/>
            <a:ext cx="842968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К началу августа силами РККА был взят Люблин и захвачены плацдармы на западном берегу Вислы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</a:t>
            </a: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C:\Documents and Settings\admin\Рабочий стол\Пищулина\Багратион\окееоок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055580"/>
            <a:ext cx="6840760" cy="4491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8069773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5263"/>
            <a:ext cx="9144000" cy="6885384"/>
          </a:xfrm>
        </p:spPr>
      </p:pic>
      <p:sp>
        <p:nvSpPr>
          <p:cNvPr id="6" name="Содержимое 2"/>
          <p:cNvSpPr>
            <a:spLocks noGrp="1"/>
          </p:cNvSpPr>
          <p:nvPr/>
        </p:nvSpPr>
        <p:spPr>
          <a:xfrm>
            <a:off x="604532" y="188640"/>
            <a:ext cx="8143932" cy="58579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3600" b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Операция «Багратион» </a:t>
            </a:r>
            <a:r>
              <a:rPr lang="ru-RU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cs typeface="Courier New" pitchFamily="49" charset="0"/>
              </a:rPr>
              <a:t>стала грандиозной победой советских войск. За два месяца наступления была освобождена Белоруссия, часть Прибалтики и Польши. В ходе операции немецкие войска потеряли около 400 тысяч человек убитыми, раненными и пленными. Были захвачены живыми 22 немецких генерала, а еще 10 погибли. Группа армий «Центр» была разгромлена. </a:t>
            </a:r>
          </a:p>
          <a:p>
            <a:pPr marL="0" indent="0">
              <a:buNone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5458416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35263"/>
            <a:ext cx="9144000" cy="6885384"/>
          </a:xfrm>
        </p:spPr>
      </p:pic>
    </p:spTree>
    <p:extLst>
      <p:ext uri="{BB962C8B-B14F-4D97-AF65-F5344CB8AC3E}">
        <p14:creationId xmlns:p14="http://schemas.microsoft.com/office/powerpoint/2010/main" xmlns="" val="709928086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-180528" y="42367"/>
            <a:ext cx="4608512" cy="30265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80000"/>
              </a:lnSpc>
              <a:defRPr/>
            </a:pP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Коренной перелом на советско-германском фронте – Сталинградская битва (17 июля 1942 – 2 февраля 1943); битва на Курской дуге (5июля – 23 августа 1943).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600" b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6586" y="2747539"/>
            <a:ext cx="87129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Курская битва занимает в Великой Отечественной войне особое место. Она продолжалась 50 дней и ночей, с 5 июля по 23 августа 1943 г. По своему ожесточению и упорству борьбы эта битва не имеет себе равных.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67944" y="4436921"/>
            <a:ext cx="3744416" cy="22589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16016" y="82413"/>
            <a:ext cx="3600400" cy="2665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30639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508"/>
    </mc:Choice>
    <mc:Fallback>
      <p:transition spd="slow" advTm="125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4" t="599" r="1126"/>
          <a:stretch/>
        </p:blipFill>
        <p:spPr>
          <a:xfrm>
            <a:off x="1307637" y="980727"/>
            <a:ext cx="6528725" cy="48965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65266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6063"/>
    </mc:Choice>
    <mc:Fallback>
      <p:transition spd="slow" advTm="606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6" name="Прямоугольник 5"/>
          <p:cNvSpPr/>
          <p:nvPr/>
        </p:nvSpPr>
        <p:spPr>
          <a:xfrm>
            <a:off x="395536" y="1052736"/>
            <a:ext cx="367240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ru-RU" sz="32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50 сухопутных немецких дивизий</a:t>
            </a:r>
          </a:p>
          <a:p>
            <a:pPr>
              <a:buFontTx/>
              <a:buNone/>
            </a:pPr>
            <a:r>
              <a:rPr lang="ru-RU" sz="32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-авиация бомбила аэродромы</a:t>
            </a:r>
          </a:p>
          <a:p>
            <a:pPr>
              <a:buFontTx/>
              <a:buNone/>
            </a:pPr>
            <a:r>
              <a:rPr lang="ru-RU" sz="32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-корабли атаковали Данцигскую бухту</a:t>
            </a:r>
          </a:p>
          <a:p>
            <a:pPr>
              <a:buFontTx/>
              <a:buNone/>
            </a:pPr>
            <a:r>
              <a:rPr lang="ru-RU" sz="32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28 сентября немцы в Варшаве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94" b="9776"/>
          <a:stretch/>
        </p:blipFill>
        <p:spPr>
          <a:xfrm>
            <a:off x="4283968" y="1551709"/>
            <a:ext cx="4521402" cy="353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8215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218"/>
    </mc:Choice>
    <mc:Fallback>
      <p:transition spd="slow" advTm="112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784674" y="202692"/>
            <a:ext cx="7531742" cy="647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4400" i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Заключительный этап войны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65374" y="1118917"/>
            <a:ext cx="892899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r>
              <a:rPr lang="ru-RU" sz="4000" b="1" i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Начало 1944 г</a:t>
            </a:r>
            <a:r>
              <a:rPr lang="ru-RU" sz="40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– наступление советской армии под Ленинградом, на Правобережной Украине. Летом был нанесен удар по финской армии на Карельском перешейке. Перемирие с Финляндией 19 сентября 1944 г..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18488" y="4005064"/>
            <a:ext cx="4015998" cy="2673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436961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403"/>
    </mc:Choice>
    <mc:Fallback>
      <p:transition spd="slow" advTm="124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1954575"/>
            <a:ext cx="490492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 июня 1944 г</a:t>
            </a:r>
            <a:r>
              <a:rPr lang="ru-RU" sz="32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– высадка войск союзников в Северной Франции. Открытие Второго фронта</a:t>
            </a:r>
            <a:r>
              <a:rPr lang="ru-RU" sz="32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  <a:endParaRPr lang="ru-RU" sz="32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04928" y="492694"/>
            <a:ext cx="3852913" cy="3056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3614213"/>
            <a:ext cx="3753793" cy="29700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448898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186"/>
    </mc:Choice>
    <mc:Fallback>
      <p:transition spd="slow" advTm="1318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27584" y="229431"/>
            <a:ext cx="790262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Декабрь 1944 г</a:t>
            </a:r>
            <a:r>
              <a:rPr lang="ru-RU" sz="32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– положение Германии стало катастрофическим. Войска союзников стояли у ее границ. В декабре 1944 г. немецкое командование организовало последний контрудар против союзников в Арденнах</a:t>
            </a:r>
            <a:r>
              <a:rPr lang="ru-RU" sz="1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215850"/>
            <a:ext cx="5238328" cy="35695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730223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1230"/>
    </mc:Choice>
    <mc:Fallback>
      <p:transition spd="slow" advTm="112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4016" y="4462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800" b="1" i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12 января 1945 г. 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– начало наступления советских войск на всем протяжении советско-германского фронта.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615" b="12580"/>
          <a:stretch/>
        </p:blipFill>
        <p:spPr>
          <a:xfrm>
            <a:off x="5076056" y="116632"/>
            <a:ext cx="3630149" cy="2036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137390" y="2160478"/>
            <a:ext cx="63727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4 – 11 февраля 1945 г. </a:t>
            </a:r>
            <a:r>
              <a:rPr lang="ru-RU" sz="28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– Крымская конференция глав правительств СССР, США и </a:t>
            </a:r>
            <a:r>
              <a:rPr lang="ru-RU" sz="28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Англии</a:t>
            </a:r>
            <a:endParaRPr lang="ru-RU" sz="2800" b="1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80544" y="2998799"/>
            <a:ext cx="4825661" cy="36192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26856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0543"/>
    </mc:Choice>
    <mc:Fallback>
      <p:transition spd="slow" advTm="1054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092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899592" y="544612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16 апреля 1945 г. </a:t>
            </a: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– начало Берлинской операции советских войск. 2 мая 1945 г. Берлин был взят.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8316" y="2348880"/>
            <a:ext cx="5405586" cy="40866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85254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274"/>
    </mc:Choice>
    <mc:Fallback>
      <p:transition spd="slow" advTm="82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692696"/>
            <a:ext cx="388843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 – 9 мая 1945 г.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– подписание в </a:t>
            </a:r>
            <a:r>
              <a:rPr lang="ru-RU" sz="32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Карлхорсте</a:t>
            </a:r>
            <a:r>
              <a:rPr lang="ru-RU" sz="32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(пригород Берлина) акта о безоговорочной капитуляции фашистской Германии.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13898" y="3495808"/>
            <a:ext cx="4464495" cy="32422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9504" y="308651"/>
            <a:ext cx="4464496" cy="29763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614117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8005"/>
    </mc:Choice>
    <mc:Fallback>
      <p:transition spd="slow" advTm="8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251520" y="704885"/>
            <a:ext cx="669674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17 июля – 2 августа 1945 г. – Берлинская (Потсдамская) конференция глав правительств СССР, США и Англии (выработка политики союзных держав в Германии).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59832" y="3454347"/>
            <a:ext cx="5128000" cy="31567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77511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9873"/>
    </mc:Choice>
    <mc:Fallback>
      <p:transition spd="slow" advTm="9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457200" y="765175"/>
            <a:ext cx="8229600" cy="52562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6, 9 августа 1945 г. </a:t>
            </a: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– атомные бомбардировки США Хиросимы и Нагасаки.</a:t>
            </a:r>
          </a:p>
          <a:p>
            <a:pPr>
              <a:buFont typeface="Wingdings" pitchFamily="2" charset="2"/>
              <a:buNone/>
              <a:defRPr/>
            </a:pPr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8 августа 1945 г</a:t>
            </a: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 объявление правительством СССР войны Японии.</a:t>
            </a:r>
          </a:p>
          <a:p>
            <a:pPr>
              <a:buFont typeface="Wingdings" pitchFamily="2" charset="2"/>
              <a:buNone/>
              <a:defRPr/>
            </a:pPr>
            <a:endParaRPr lang="ru-RU" b="1" i="1" dirty="0" smtClean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>
              <a:defRPr/>
            </a:pPr>
            <a:r>
              <a:rPr lang="ru-RU" b="1" i="1" u="sng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 сентября 1945 г. </a:t>
            </a:r>
            <a:r>
              <a:rPr lang="ru-RU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– подписание акта капитуляции Японии</a:t>
            </a:r>
          </a:p>
        </p:txBody>
      </p:sp>
    </p:spTree>
    <p:extLst>
      <p:ext uri="{BB962C8B-B14F-4D97-AF65-F5344CB8AC3E}">
        <p14:creationId xmlns:p14="http://schemas.microsoft.com/office/powerpoint/2010/main" xmlns="" val="723165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7901"/>
    </mc:Choice>
    <mc:Fallback>
      <p:transition spd="slow" advTm="79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3" name="Звук 2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xmlns="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60986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3596"/>
    </mc:Choice>
    <mc:Fallback>
      <p:transition spd="slow" advTm="135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7384"/>
            <a:ext cx="9144000" cy="6885384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-2738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Ранним воскресным утром, </a:t>
            </a:r>
            <a:r>
              <a:rPr lang="ru-RU" sz="3600" b="1" i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22 июня 1941 </a:t>
            </a:r>
            <a: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года </a:t>
            </a: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Германия </a:t>
            </a:r>
            <a:r>
              <a:rPr lang="ru-RU" sz="3600" b="1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внезапно</a:t>
            </a: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 и без предупреждения</a:t>
            </a:r>
            <a:r>
              <a:rPr lang="ru-RU" sz="3600" b="1" i="1" baseline="30000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напала на СССР. Началась советско-германская война, в советской и российской историографии именуемая </a:t>
            </a:r>
            <a:r>
              <a:rPr lang="ru-RU" sz="3600" b="1" i="1" u="sng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Великой Отечественной войной</a:t>
            </a:r>
            <a:r>
              <a:rPr lang="ru-RU" sz="3600" b="1" i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.</a:t>
            </a:r>
          </a:p>
          <a:p>
            <a:pPr>
              <a:defRPr/>
            </a:pPr>
            <a:endParaRPr lang="ru-RU" sz="36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847196"/>
            <a:ext cx="3096344" cy="28391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355" t="6790" r="2886" b="3916"/>
          <a:stretch/>
        </p:blipFill>
        <p:spPr>
          <a:xfrm>
            <a:off x="4292174" y="3501008"/>
            <a:ext cx="4600306" cy="318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65581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12729"/>
    </mc:Choice>
    <mc:Fallback>
      <p:transition spd="slow" advTm="1272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11188" y="44624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</a:rPr>
              <a:t>Оборона Брестская крепость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5370" y="1367082"/>
            <a:ext cx="7421045" cy="50463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138371086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1885</Words>
  <Application>Microsoft Office PowerPoint</Application>
  <PresentationFormat>Экран (4:3)</PresentationFormat>
  <Paragraphs>106</Paragraphs>
  <Slides>78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78</vt:i4>
      </vt:variant>
    </vt:vector>
  </HeadingPairs>
  <TitlesOfParts>
    <vt:vector size="79" baseType="lpstr">
      <vt:lpstr>Тема Office</vt:lpstr>
      <vt:lpstr>Слайд 1</vt:lpstr>
      <vt:lpstr>Слайд 2</vt:lpstr>
      <vt:lpstr>Причины войны</vt:lpstr>
      <vt:lpstr>Начальный этап войны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Героическая оборона Москвы 30 сентября – 5 декабря 1941 года.</vt:lpstr>
      <vt:lpstr>Когда фашистская Германия развязала войну против Советского Союза, Москва превратилась в штаб мобилизации всех материальных и духовных сил советского народа на Великую Отечественную войну.</vt:lpstr>
      <vt:lpstr>Москва стала также центром сплочения всех свободолюбивых сил мира, поднявшихся на борьбу с  германским фашизмом.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Слайд 72</vt:lpstr>
      <vt:lpstr>Слайд 73</vt:lpstr>
      <vt:lpstr>Слайд 74</vt:lpstr>
      <vt:lpstr>Слайд 75</vt:lpstr>
      <vt:lpstr>Слайд 76</vt:lpstr>
      <vt:lpstr>Слайд 77</vt:lpstr>
      <vt:lpstr>Слайд 78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</dc:creator>
  <cp:lastModifiedBy>Александр</cp:lastModifiedBy>
  <cp:revision>102</cp:revision>
  <dcterms:created xsi:type="dcterms:W3CDTF">2015-03-27T14:49:10Z</dcterms:created>
  <dcterms:modified xsi:type="dcterms:W3CDTF">2015-04-10T15:30:11Z</dcterms:modified>
</cp:coreProperties>
</file>